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8" r:id="rId1"/>
  </p:sldMasterIdLst>
  <p:handoutMasterIdLst>
    <p:handoutMasterId r:id="rId3"/>
  </p:handoutMasterIdLst>
  <p:sldIdLst>
    <p:sldId id="256" r:id="rId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962D"/>
    <a:srgbClr val="78BE55"/>
    <a:srgbClr val="5AA032"/>
    <a:srgbClr val="82C8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0" d="100"/>
          <a:sy n="110" d="100"/>
        </p:scale>
        <p:origin x="82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5BBBFAF4-D30A-4878-927D-3727F3B9ECC2}" type="datetimeFigureOut">
              <a:rPr kumimoji="1" lang="ja-JP" altLang="en-US" smtClean="0"/>
              <a:pPr/>
              <a:t>2015/2/15</a:t>
            </a:fld>
            <a:endParaRPr kumimoji="1" lang="ja-JP" altLang="en-US"/>
          </a:p>
        </p:txBody>
      </p:sp>
      <p:sp>
        <p:nvSpPr>
          <p:cNvPr id="4" name="フッター プレースホルダ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EDA7B760-3C03-4854-BBEB-AC0F23EE2995}" type="slidenum">
              <a:rPr kumimoji="1" lang="ja-JP" altLang="en-US" smtClean="0"/>
              <a:pPr/>
              <a:t>‹#›</a:t>
            </a:fld>
            <a:endParaRPr kumimoji="1" lang="ja-JP" altLang="en-US"/>
          </a:p>
        </p:txBody>
      </p:sp>
    </p:spTree>
    <p:extLst>
      <p:ext uri="{BB962C8B-B14F-4D97-AF65-F5344CB8AC3E}">
        <p14:creationId xmlns:p14="http://schemas.microsoft.com/office/powerpoint/2010/main" val="38625658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D36B91C1-2AD5-4246-BAFB-A7EC230C4A67}" type="datetimeFigureOut">
              <a:rPr lang="ja-JP" altLang="en-US" smtClean="0"/>
              <a:pPr>
                <a:defRPr/>
              </a:pPr>
              <a:t>2015/2/15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9B697AE0-F787-4B61-BBE6-55ED9A8A5E8D}" type="slidenum">
              <a:rPr lang="ja-JP" altLang="en-US" smtClean="0"/>
              <a:pPr>
                <a:defRPr/>
              </a:pPr>
              <a:t>‹#›</a:t>
            </a:fld>
            <a:endParaRPr lang="ja-JP" altLang="en-US"/>
          </a:p>
        </p:txBody>
      </p:sp>
    </p:spTree>
    <p:extLst>
      <p:ext uri="{BB962C8B-B14F-4D97-AF65-F5344CB8AC3E}">
        <p14:creationId xmlns:p14="http://schemas.microsoft.com/office/powerpoint/2010/main" val="401201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2CDD5634-797B-4D72-B845-C930F21B625E}" type="datetimeFigureOut">
              <a:rPr lang="ja-JP" altLang="en-US" smtClean="0"/>
              <a:pPr>
                <a:defRPr/>
              </a:pPr>
              <a:t>2015/2/15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CED79311-C7DC-426A-9457-9A6D0DF49094}" type="slidenum">
              <a:rPr lang="ja-JP" altLang="en-US" smtClean="0"/>
              <a:pPr>
                <a:defRPr/>
              </a:pPr>
              <a:t>‹#›</a:t>
            </a:fld>
            <a:endParaRPr lang="ja-JP" altLang="en-US"/>
          </a:p>
        </p:txBody>
      </p:sp>
    </p:spTree>
    <p:extLst>
      <p:ext uri="{BB962C8B-B14F-4D97-AF65-F5344CB8AC3E}">
        <p14:creationId xmlns:p14="http://schemas.microsoft.com/office/powerpoint/2010/main" val="1045121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2CDD5634-797B-4D72-B845-C930F21B625E}" type="datetimeFigureOut">
              <a:rPr lang="ja-JP" altLang="en-US" smtClean="0"/>
              <a:pPr>
                <a:defRPr/>
              </a:pPr>
              <a:t>2015/2/15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CED79311-C7DC-426A-9457-9A6D0DF49094}" type="slidenum">
              <a:rPr lang="ja-JP" altLang="en-US" smtClean="0"/>
              <a:pPr>
                <a:defRPr/>
              </a:pPr>
              <a:t>‹#›</a:t>
            </a:fld>
            <a:endParaRPr lang="ja-JP" altLang="en-US"/>
          </a:p>
        </p:txBody>
      </p:sp>
    </p:spTree>
    <p:extLst>
      <p:ext uri="{BB962C8B-B14F-4D97-AF65-F5344CB8AC3E}">
        <p14:creationId xmlns:p14="http://schemas.microsoft.com/office/powerpoint/2010/main" val="2030552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03DC0FFC-8F74-44B7-B8F0-9792E8409134}" type="datetimeFigureOut">
              <a:rPr lang="ja-JP" altLang="en-US" smtClean="0"/>
              <a:pPr>
                <a:defRPr/>
              </a:pPr>
              <a:t>2015/2/15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C591564E-5498-4FAD-BB51-C488F6CFE665}" type="slidenum">
              <a:rPr lang="ja-JP" altLang="en-US" smtClean="0"/>
              <a:pPr>
                <a:defRPr/>
              </a:pPr>
              <a:t>‹#›</a:t>
            </a:fld>
            <a:endParaRPr lang="ja-JP" altLang="en-US"/>
          </a:p>
        </p:txBody>
      </p:sp>
    </p:spTree>
    <p:extLst>
      <p:ext uri="{BB962C8B-B14F-4D97-AF65-F5344CB8AC3E}">
        <p14:creationId xmlns:p14="http://schemas.microsoft.com/office/powerpoint/2010/main" val="3489986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82FF53EE-F963-477F-BAE6-3F96CFCBBAFC}" type="datetimeFigureOut">
              <a:rPr lang="ja-JP" altLang="en-US" smtClean="0"/>
              <a:pPr>
                <a:defRPr/>
              </a:pPr>
              <a:t>2015/2/15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3ECB982F-D8AC-46A6-B29D-033FB23D44FD}" type="slidenum">
              <a:rPr lang="ja-JP" altLang="en-US" smtClean="0"/>
              <a:pPr>
                <a:defRPr/>
              </a:pPr>
              <a:t>‹#›</a:t>
            </a:fld>
            <a:endParaRPr lang="ja-JP" altLang="en-US"/>
          </a:p>
        </p:txBody>
      </p:sp>
    </p:spTree>
    <p:extLst>
      <p:ext uri="{BB962C8B-B14F-4D97-AF65-F5344CB8AC3E}">
        <p14:creationId xmlns:p14="http://schemas.microsoft.com/office/powerpoint/2010/main" val="279410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2CDEC9B5-69F0-47D5-9153-23548EEE4E37}" type="datetimeFigureOut">
              <a:rPr lang="ja-JP" altLang="en-US" smtClean="0"/>
              <a:pPr>
                <a:defRPr/>
              </a:pPr>
              <a:t>2015/2/15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9510C5B4-7FBE-4EE8-B6E2-1DDB9F978464}" type="slidenum">
              <a:rPr lang="ja-JP" altLang="en-US" smtClean="0"/>
              <a:pPr>
                <a:defRPr/>
              </a:pPr>
              <a:t>‹#›</a:t>
            </a:fld>
            <a:endParaRPr lang="ja-JP" altLang="en-US"/>
          </a:p>
        </p:txBody>
      </p:sp>
    </p:spTree>
    <p:extLst>
      <p:ext uri="{BB962C8B-B14F-4D97-AF65-F5344CB8AC3E}">
        <p14:creationId xmlns:p14="http://schemas.microsoft.com/office/powerpoint/2010/main" val="3162503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B3D21D16-4C6B-4321-9F44-4BFBDAE1A38C}" type="datetimeFigureOut">
              <a:rPr lang="ja-JP" altLang="en-US" smtClean="0"/>
              <a:pPr>
                <a:defRPr/>
              </a:pPr>
              <a:t>2015/2/15</a:t>
            </a:fld>
            <a:endParaRPr lang="ja-JP" altLang="en-US"/>
          </a:p>
        </p:txBody>
      </p:sp>
      <p:sp>
        <p:nvSpPr>
          <p:cNvPr id="8" name="フッター プレースホルダー 7"/>
          <p:cNvSpPr>
            <a:spLocks noGrp="1"/>
          </p:cNvSpPr>
          <p:nvPr>
            <p:ph type="ftr" sz="quarter" idx="11"/>
          </p:nvPr>
        </p:nvSpPr>
        <p:spPr/>
        <p:txBody>
          <a:bodyPr/>
          <a:lstStyle/>
          <a:p>
            <a:pPr>
              <a:defRPr/>
            </a:pPr>
            <a:endParaRPr lang="ja-JP" altLang="en-US"/>
          </a:p>
        </p:txBody>
      </p:sp>
      <p:sp>
        <p:nvSpPr>
          <p:cNvPr id="9" name="スライド番号プレースホルダー 8"/>
          <p:cNvSpPr>
            <a:spLocks noGrp="1"/>
          </p:cNvSpPr>
          <p:nvPr>
            <p:ph type="sldNum" sz="quarter" idx="12"/>
          </p:nvPr>
        </p:nvSpPr>
        <p:spPr/>
        <p:txBody>
          <a:bodyPr/>
          <a:lstStyle/>
          <a:p>
            <a:pPr>
              <a:defRPr/>
            </a:pPr>
            <a:fld id="{57085931-8616-403F-B50B-63722509D5B4}" type="slidenum">
              <a:rPr lang="ja-JP" altLang="en-US" smtClean="0"/>
              <a:pPr>
                <a:defRPr/>
              </a:pPr>
              <a:t>‹#›</a:t>
            </a:fld>
            <a:endParaRPr lang="ja-JP" altLang="en-US"/>
          </a:p>
        </p:txBody>
      </p:sp>
    </p:spTree>
    <p:extLst>
      <p:ext uri="{BB962C8B-B14F-4D97-AF65-F5344CB8AC3E}">
        <p14:creationId xmlns:p14="http://schemas.microsoft.com/office/powerpoint/2010/main" val="3111336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D009DA0F-C3DD-4720-BFBE-3CC6E3B93E8B}" type="datetimeFigureOut">
              <a:rPr lang="ja-JP" altLang="en-US" smtClean="0"/>
              <a:pPr>
                <a:defRPr/>
              </a:pPr>
              <a:t>2015/2/15</a:t>
            </a:fld>
            <a:endParaRPr lang="ja-JP" altLang="en-US"/>
          </a:p>
        </p:txBody>
      </p:sp>
      <p:sp>
        <p:nvSpPr>
          <p:cNvPr id="4" name="フッター プレースホルダー 3"/>
          <p:cNvSpPr>
            <a:spLocks noGrp="1"/>
          </p:cNvSpPr>
          <p:nvPr>
            <p:ph type="ftr" sz="quarter" idx="11"/>
          </p:nvPr>
        </p:nvSpPr>
        <p:spPr/>
        <p:txBody>
          <a:bodyPr/>
          <a:lstStyle/>
          <a:p>
            <a:pPr>
              <a:defRPr/>
            </a:pPr>
            <a:endParaRPr lang="ja-JP" altLang="en-US"/>
          </a:p>
        </p:txBody>
      </p:sp>
      <p:sp>
        <p:nvSpPr>
          <p:cNvPr id="5" name="スライド番号プレースホルダー 4"/>
          <p:cNvSpPr>
            <a:spLocks noGrp="1"/>
          </p:cNvSpPr>
          <p:nvPr>
            <p:ph type="sldNum" sz="quarter" idx="12"/>
          </p:nvPr>
        </p:nvSpPr>
        <p:spPr/>
        <p:txBody>
          <a:bodyPr/>
          <a:lstStyle/>
          <a:p>
            <a:pPr>
              <a:defRPr/>
            </a:pPr>
            <a:fld id="{6A5BCBCE-38C0-42A7-9B36-FDCF2DF69F67}" type="slidenum">
              <a:rPr lang="ja-JP" altLang="en-US" smtClean="0"/>
              <a:pPr>
                <a:defRPr/>
              </a:pPr>
              <a:t>‹#›</a:t>
            </a:fld>
            <a:endParaRPr lang="ja-JP" altLang="en-US"/>
          </a:p>
        </p:txBody>
      </p:sp>
    </p:spTree>
    <p:extLst>
      <p:ext uri="{BB962C8B-B14F-4D97-AF65-F5344CB8AC3E}">
        <p14:creationId xmlns:p14="http://schemas.microsoft.com/office/powerpoint/2010/main" val="625621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09306D9D-BD8A-471F-8D14-5C50015BDBEF}" type="datetimeFigureOut">
              <a:rPr lang="ja-JP" altLang="en-US" smtClean="0"/>
              <a:pPr>
                <a:defRPr/>
              </a:pPr>
              <a:t>2015/2/15</a:t>
            </a:fld>
            <a:endParaRPr lang="ja-JP" altLang="en-US"/>
          </a:p>
        </p:txBody>
      </p:sp>
      <p:sp>
        <p:nvSpPr>
          <p:cNvPr id="3" name="フッター プレースホルダー 2"/>
          <p:cNvSpPr>
            <a:spLocks noGrp="1"/>
          </p:cNvSpPr>
          <p:nvPr>
            <p:ph type="ftr" sz="quarter" idx="11"/>
          </p:nvPr>
        </p:nvSpPr>
        <p:spPr/>
        <p:txBody>
          <a:bodyPr/>
          <a:lstStyle/>
          <a:p>
            <a:pPr>
              <a:defRPr/>
            </a:pPr>
            <a:endParaRPr lang="ja-JP" altLang="en-US"/>
          </a:p>
        </p:txBody>
      </p:sp>
      <p:sp>
        <p:nvSpPr>
          <p:cNvPr id="4" name="スライド番号プレースホルダー 3"/>
          <p:cNvSpPr>
            <a:spLocks noGrp="1"/>
          </p:cNvSpPr>
          <p:nvPr>
            <p:ph type="sldNum" sz="quarter" idx="12"/>
          </p:nvPr>
        </p:nvSpPr>
        <p:spPr/>
        <p:txBody>
          <a:bodyPr/>
          <a:lstStyle/>
          <a:p>
            <a:pPr>
              <a:defRPr/>
            </a:pPr>
            <a:fld id="{12686990-0689-4284-AEEF-C58243D8045B}" type="slidenum">
              <a:rPr lang="ja-JP" altLang="en-US" smtClean="0"/>
              <a:pPr>
                <a:defRPr/>
              </a:pPr>
              <a:t>‹#›</a:t>
            </a:fld>
            <a:endParaRPr lang="ja-JP" altLang="en-US"/>
          </a:p>
        </p:txBody>
      </p:sp>
    </p:spTree>
    <p:extLst>
      <p:ext uri="{BB962C8B-B14F-4D97-AF65-F5344CB8AC3E}">
        <p14:creationId xmlns:p14="http://schemas.microsoft.com/office/powerpoint/2010/main" val="1743232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2CDD5634-797B-4D72-B845-C930F21B625E}" type="datetimeFigureOut">
              <a:rPr lang="ja-JP" altLang="en-US" smtClean="0"/>
              <a:pPr>
                <a:defRPr/>
              </a:pPr>
              <a:t>2015/2/15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CED79311-C7DC-426A-9457-9A6D0DF49094}" type="slidenum">
              <a:rPr lang="ja-JP" altLang="en-US" smtClean="0"/>
              <a:pPr>
                <a:defRPr/>
              </a:pPr>
              <a:t>‹#›</a:t>
            </a:fld>
            <a:endParaRPr lang="ja-JP" altLang="en-US"/>
          </a:p>
        </p:txBody>
      </p:sp>
    </p:spTree>
    <p:extLst>
      <p:ext uri="{BB962C8B-B14F-4D97-AF65-F5344CB8AC3E}">
        <p14:creationId xmlns:p14="http://schemas.microsoft.com/office/powerpoint/2010/main" val="2358228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FB970429-71B4-4EAB-B39D-6DF0B9A12FB2}" type="datetimeFigureOut">
              <a:rPr lang="ja-JP" altLang="en-US" smtClean="0"/>
              <a:pPr>
                <a:defRPr/>
              </a:pPr>
              <a:t>2015/2/15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E0EDA760-D398-4F45-BE69-600D2E77D76F}" type="slidenum">
              <a:rPr lang="ja-JP" altLang="en-US" smtClean="0"/>
              <a:pPr>
                <a:defRPr/>
              </a:pPr>
              <a:t>‹#›</a:t>
            </a:fld>
            <a:endParaRPr lang="ja-JP" altLang="en-US"/>
          </a:p>
        </p:txBody>
      </p:sp>
    </p:spTree>
    <p:extLst>
      <p:ext uri="{BB962C8B-B14F-4D97-AF65-F5344CB8AC3E}">
        <p14:creationId xmlns:p14="http://schemas.microsoft.com/office/powerpoint/2010/main" val="3743035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2CDD5634-797B-4D72-B845-C930F21B625E}" type="datetimeFigureOut">
              <a:rPr lang="ja-JP" altLang="en-US" smtClean="0"/>
              <a:pPr>
                <a:defRPr/>
              </a:pPr>
              <a:t>2015/2/15</a:t>
            </a:fld>
            <a:endParaRPr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CED79311-C7DC-426A-9457-9A6D0DF49094}" type="slidenum">
              <a:rPr lang="ja-JP" altLang="en-US" smtClean="0"/>
              <a:pPr>
                <a:defRPr/>
              </a:pPr>
              <a:t>‹#›</a:t>
            </a:fld>
            <a:endParaRPr lang="ja-JP" altLang="en-US"/>
          </a:p>
        </p:txBody>
      </p:sp>
      <p:sp>
        <p:nvSpPr>
          <p:cNvPr id="8" name="正方形/長方形 7"/>
          <p:cNvSpPr/>
          <p:nvPr userDrawn="1"/>
        </p:nvSpPr>
        <p:spPr>
          <a:xfrm>
            <a:off x="0" y="0"/>
            <a:ext cx="9144000" cy="792000"/>
          </a:xfrm>
          <a:prstGeom prst="rect">
            <a:avLst/>
          </a:prstGeom>
          <a:gradFill flip="none" rotWithShape="1">
            <a:gsLst>
              <a:gs pos="0">
                <a:srgbClr val="78BE55"/>
              </a:gs>
              <a:gs pos="100000">
                <a:srgbClr val="50962D"/>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70843278"/>
      </p:ext>
    </p:extLst>
  </p:cSld>
  <p:clrMap bg1="lt1" tx1="dk1" bg2="lt2" tx2="dk2" accent1="accent1" accent2="accent2" accent3="accent3" accent4="accent4" accent5="accent5" accent6="accent6" hlink="hlink" folHlink="folHlink"/>
  <p:sldLayoutIdLst>
    <p:sldLayoutId id="2147484049" r:id="rId1"/>
    <p:sldLayoutId id="2147484050" r:id="rId2"/>
    <p:sldLayoutId id="2147484051" r:id="rId3"/>
    <p:sldLayoutId id="2147484052" r:id="rId4"/>
    <p:sldLayoutId id="2147484053" r:id="rId5"/>
    <p:sldLayoutId id="2147484054" r:id="rId6"/>
    <p:sldLayoutId id="2147484055" r:id="rId7"/>
    <p:sldLayoutId id="2147484056" r:id="rId8"/>
    <p:sldLayoutId id="2147484057" r:id="rId9"/>
    <p:sldLayoutId id="2147484058" r:id="rId10"/>
    <p:sldLayoutId id="21474840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110799"/>
            <a:ext cx="8229600" cy="636587"/>
          </a:xfrm>
        </p:spPr>
        <p:txBody>
          <a:bodyPr>
            <a:normAutofit/>
          </a:bodyPr>
          <a:lstStyle/>
          <a:p>
            <a:pPr algn="ctr" eaLnBrk="1" fontAlgn="auto" hangingPunct="1">
              <a:spcAft>
                <a:spcPts val="0"/>
              </a:spcAft>
              <a:defRPr/>
            </a:pPr>
            <a:r>
              <a:rPr lang="en-US" altLang="ja-JP" sz="3200" dirty="0" smtClean="0">
                <a:solidFill>
                  <a:schemeClr val="bg1"/>
                </a:solidFill>
                <a:latin typeface="Arial" panose="020B0604020202020204" pitchFamily="34" charset="0"/>
                <a:cs typeface="Arial" panose="020B0604020202020204" pitchFamily="34" charset="0"/>
              </a:rPr>
              <a:t>Abstract Title (example </a:t>
            </a:r>
            <a:r>
              <a:rPr lang="en-US" altLang="ja-JP" sz="3200" dirty="0" smtClean="0">
                <a:solidFill>
                  <a:schemeClr val="bg1"/>
                </a:solidFill>
                <a:latin typeface="Arial" panose="020B0604020202020204" pitchFamily="34" charset="0"/>
                <a:cs typeface="Arial" panose="020B0604020202020204" pitchFamily="34" charset="0"/>
              </a:rPr>
              <a:t>1)</a:t>
            </a:r>
            <a:endParaRPr lang="ja-JP" altLang="en-US" sz="3200" dirty="0">
              <a:solidFill>
                <a:schemeClr val="bg1"/>
              </a:solidFill>
              <a:latin typeface="Arial" panose="020B0604020202020204" pitchFamily="34" charset="0"/>
              <a:cs typeface="Arial" panose="020B0604020202020204" pitchFamily="34" charset="0"/>
            </a:endParaRPr>
          </a:p>
        </p:txBody>
      </p:sp>
      <p:sp>
        <p:nvSpPr>
          <p:cNvPr id="5123" name="テキスト ボックス 5"/>
          <p:cNvSpPr txBox="1">
            <a:spLocks noChangeArrowheads="1"/>
          </p:cNvSpPr>
          <p:nvPr/>
        </p:nvSpPr>
        <p:spPr bwMode="auto">
          <a:xfrm>
            <a:off x="1413379" y="836712"/>
            <a:ext cx="6317242" cy="938719"/>
          </a:xfrm>
          <a:prstGeom prst="rect">
            <a:avLst/>
          </a:prstGeom>
          <a:noFill/>
          <a:ln w="9525">
            <a:noFill/>
            <a:miter lim="800000"/>
            <a:headEnd/>
            <a:tailEnd/>
          </a:ln>
        </p:spPr>
        <p:txBody>
          <a:bodyPr wrap="none">
            <a:spAutoFit/>
          </a:bodyPr>
          <a:lstStyle/>
          <a:p>
            <a:pPr algn="ctr">
              <a:spcAft>
                <a:spcPts val="600"/>
              </a:spcAft>
            </a:pPr>
            <a:r>
              <a:rPr lang="en-US" altLang="ja-JP" sz="2200" dirty="0" smtClean="0">
                <a:latin typeface="Calibri" pitchFamily="34" charset="0"/>
                <a:ea typeface="HGP明朝E" pitchFamily="18" charset="-128"/>
                <a:cs typeface="Calibri" pitchFamily="34" charset="0"/>
              </a:rPr>
              <a:t>F. Kagawa</a:t>
            </a:r>
            <a:r>
              <a:rPr lang="en-US" altLang="ja-JP" sz="2200" baseline="30000" dirty="0" smtClean="0">
                <a:latin typeface="Calibri" pitchFamily="34" charset="0"/>
                <a:ea typeface="HGP明朝E" pitchFamily="18" charset="-128"/>
                <a:cs typeface="Calibri" pitchFamily="34" charset="0"/>
              </a:rPr>
              <a:t>1</a:t>
            </a:r>
            <a:r>
              <a:rPr lang="en-US" altLang="ja-JP" sz="2200" dirty="0" smtClean="0">
                <a:latin typeface="Calibri" pitchFamily="34" charset="0"/>
                <a:ea typeface="HGP明朝E" pitchFamily="18" charset="-128"/>
                <a:cs typeface="Calibri" pitchFamily="34" charset="0"/>
              </a:rPr>
              <a:t>, </a:t>
            </a:r>
            <a:r>
              <a:rPr lang="en-US" altLang="ja-JP" sz="2200" dirty="0">
                <a:latin typeface="Calibri" pitchFamily="34" charset="0"/>
                <a:ea typeface="HGP明朝E" pitchFamily="18" charset="-128"/>
                <a:cs typeface="Calibri" pitchFamily="34" charset="0"/>
              </a:rPr>
              <a:t>and </a:t>
            </a:r>
            <a:r>
              <a:rPr lang="en-US" altLang="ja-JP" sz="2200" dirty="0" smtClean="0">
                <a:latin typeface="Calibri" pitchFamily="34" charset="0"/>
                <a:ea typeface="HGP明朝E" pitchFamily="18" charset="-128"/>
                <a:cs typeface="Calibri" pitchFamily="34" charset="0"/>
              </a:rPr>
              <a:t>N. Nagaosa</a:t>
            </a:r>
            <a:r>
              <a:rPr lang="en-US" altLang="ja-JP" sz="2200" baseline="30000" dirty="0" smtClean="0">
                <a:latin typeface="Calibri" pitchFamily="34" charset="0"/>
                <a:ea typeface="HGP明朝E" pitchFamily="18" charset="-128"/>
                <a:cs typeface="Calibri" pitchFamily="34" charset="0"/>
              </a:rPr>
              <a:t>1,2</a:t>
            </a:r>
            <a:endParaRPr lang="en-US" altLang="ja-JP" sz="2200" baseline="30000" dirty="0" smtClean="0">
              <a:latin typeface="Calibri" pitchFamily="34" charset="0"/>
              <a:ea typeface="HGP明朝E" pitchFamily="18" charset="-128"/>
              <a:cs typeface="Calibri" pitchFamily="34" charset="0"/>
            </a:endParaRPr>
          </a:p>
          <a:p>
            <a:pPr algn="ctr"/>
            <a:r>
              <a:rPr lang="en-US" altLang="ja-JP" sz="1400" i="1" baseline="30000" dirty="0" smtClean="0">
                <a:latin typeface="Calibri" pitchFamily="34" charset="0"/>
                <a:ea typeface="HGP明朝E" pitchFamily="18" charset="-128"/>
                <a:cs typeface="Calibri" pitchFamily="34" charset="0"/>
              </a:rPr>
              <a:t>1</a:t>
            </a:r>
            <a:r>
              <a:rPr lang="en-US" altLang="ja-JP" sz="1400" i="1" dirty="0" smtClean="0">
                <a:latin typeface="Calibri" pitchFamily="34" charset="0"/>
                <a:ea typeface="HGP明朝E" pitchFamily="18" charset="-128"/>
                <a:cs typeface="Calibri" pitchFamily="34" charset="0"/>
              </a:rPr>
              <a:t>RIKEN Center for Emergent Matter Science (CEMS), Wako, Saitama 351-0198, Japan</a:t>
            </a:r>
            <a:endParaRPr lang="ja-JP" altLang="ja-JP" sz="1400" dirty="0" smtClean="0">
              <a:latin typeface="Calibri" pitchFamily="34" charset="0"/>
              <a:ea typeface="HGP明朝E" pitchFamily="18" charset="-128"/>
              <a:cs typeface="Calibri" pitchFamily="34" charset="0"/>
            </a:endParaRPr>
          </a:p>
          <a:p>
            <a:pPr algn="ctr"/>
            <a:r>
              <a:rPr lang="en-US" altLang="ja-JP" sz="1400" i="1" baseline="30000" dirty="0" smtClean="0">
                <a:latin typeface="Calibri" pitchFamily="34" charset="0"/>
                <a:ea typeface="HGP明朝E" pitchFamily="18" charset="-128"/>
                <a:cs typeface="Calibri" pitchFamily="34" charset="0"/>
              </a:rPr>
              <a:t>2</a:t>
            </a:r>
            <a:r>
              <a:rPr lang="en-US" altLang="ja-JP" sz="1400" i="1" dirty="0" smtClean="0">
                <a:latin typeface="Calibri" pitchFamily="34" charset="0"/>
                <a:ea typeface="HGP明朝E" pitchFamily="18" charset="-128"/>
                <a:cs typeface="Calibri" pitchFamily="34" charset="0"/>
              </a:rPr>
              <a:t>Department </a:t>
            </a:r>
            <a:r>
              <a:rPr lang="en-US" altLang="ja-JP" sz="1400" i="1" dirty="0">
                <a:latin typeface="Calibri" pitchFamily="34" charset="0"/>
                <a:ea typeface="HGP明朝E" pitchFamily="18" charset="-128"/>
                <a:cs typeface="Calibri" pitchFamily="34" charset="0"/>
              </a:rPr>
              <a:t>of Applied Physics, University of Tokyo, Tokyo 113-8656, Japan</a:t>
            </a:r>
            <a:endParaRPr lang="ja-JP" altLang="ja-JP" sz="1400" dirty="0">
              <a:latin typeface="Calibri" pitchFamily="34" charset="0"/>
              <a:ea typeface="HGP明朝E" pitchFamily="18" charset="-128"/>
              <a:cs typeface="Calibri" pitchFamily="34" charset="0"/>
            </a:endParaRPr>
          </a:p>
        </p:txBody>
      </p:sp>
      <p:sp>
        <p:nvSpPr>
          <p:cNvPr id="5124" name="テキスト ボックス 6"/>
          <p:cNvSpPr txBox="1">
            <a:spLocks noChangeArrowheads="1"/>
          </p:cNvSpPr>
          <p:nvPr/>
        </p:nvSpPr>
        <p:spPr bwMode="auto">
          <a:xfrm>
            <a:off x="189856" y="1844824"/>
            <a:ext cx="8774632" cy="830997"/>
          </a:xfrm>
          <a:prstGeom prst="rect">
            <a:avLst/>
          </a:prstGeom>
          <a:noFill/>
          <a:ln w="9525">
            <a:noFill/>
            <a:miter lim="800000"/>
            <a:headEnd/>
            <a:tailEnd/>
          </a:ln>
        </p:spPr>
        <p:txBody>
          <a:bodyPr wrap="square">
            <a:spAutoFit/>
          </a:bodyPr>
          <a:lstStyle/>
          <a:p>
            <a:pPr lvl="0" algn="just" eaLnBrk="0" hangingPunct="0"/>
            <a:r>
              <a:rPr kumimoji="0" lang="ja-JP" altLang="ja-JP" sz="1600" dirty="0" smtClean="0">
                <a:latin typeface="Arial Unicode MS" panose="020B0604020202020204" pitchFamily="50" charset="-128"/>
              </a:rPr>
              <a:t>Topology </a:t>
            </a:r>
            <a:r>
              <a:rPr kumimoji="0" lang="ja-JP" altLang="ja-JP" sz="1600" dirty="0">
                <a:latin typeface="Arial Unicode MS" panose="020B0604020202020204" pitchFamily="50" charset="-128"/>
              </a:rPr>
              <a:t>is now considered to be an important guiding principle in condensed matter physics. Topological insulator is its representative example, and the even more rich physics is expected when topology is combined with the strong electron correlation</a:t>
            </a:r>
            <a:r>
              <a:rPr kumimoji="0" lang="ja-JP" altLang="ja-JP" sz="1600" dirty="0" smtClean="0">
                <a:latin typeface="Arial Unicode MS" panose="020B0604020202020204" pitchFamily="50" charset="-128"/>
              </a:rPr>
              <a:t>. </a:t>
            </a:r>
            <a:endParaRPr kumimoji="0" lang="en-US" altLang="ja-JP" sz="1600" dirty="0" smtClean="0">
              <a:latin typeface="Arial Unicode MS" panose="020B0604020202020204" pitchFamily="50" charset="-128"/>
            </a:endParaRPr>
          </a:p>
        </p:txBody>
      </p:sp>
      <p:sp>
        <p:nvSpPr>
          <p:cNvPr id="5127" name="テキスト ボックス 9"/>
          <p:cNvSpPr txBox="1">
            <a:spLocks noChangeArrowheads="1"/>
          </p:cNvSpPr>
          <p:nvPr/>
        </p:nvSpPr>
        <p:spPr bwMode="auto">
          <a:xfrm>
            <a:off x="5460274" y="4221088"/>
            <a:ext cx="3504214" cy="307777"/>
          </a:xfrm>
          <a:prstGeom prst="rect">
            <a:avLst/>
          </a:prstGeom>
          <a:noFill/>
          <a:ln w="9525">
            <a:noFill/>
            <a:miter lim="800000"/>
            <a:headEnd/>
            <a:tailEnd/>
          </a:ln>
        </p:spPr>
        <p:txBody>
          <a:bodyPr wrap="square">
            <a:spAutoFit/>
          </a:bodyPr>
          <a:lstStyle/>
          <a:p>
            <a:r>
              <a:rPr lang="en-US" altLang="ja-JP" sz="1400" dirty="0">
                <a:latin typeface="Calibri" pitchFamily="34" charset="0"/>
                <a:ea typeface="HGP明朝E" pitchFamily="18" charset="-128"/>
                <a:cs typeface="Calibri" pitchFamily="34" charset="0"/>
              </a:rPr>
              <a:t>Fig. 1  The </a:t>
            </a:r>
            <a:r>
              <a:rPr lang="en-US" altLang="ja-JP" sz="1400" dirty="0" smtClean="0">
                <a:latin typeface="Calibri" pitchFamily="34" charset="0"/>
                <a:ea typeface="HGP明朝E" pitchFamily="18" charset="-128"/>
                <a:cs typeface="Calibri" pitchFamily="34" charset="0"/>
              </a:rPr>
              <a:t>access map </a:t>
            </a:r>
            <a:r>
              <a:rPr lang="en-US" altLang="ja-JP" sz="1400" dirty="0">
                <a:latin typeface="Calibri" pitchFamily="34" charset="0"/>
                <a:ea typeface="HGP明朝E" pitchFamily="18" charset="-128"/>
                <a:cs typeface="Calibri" pitchFamily="34" charset="0"/>
              </a:rPr>
              <a:t>of </a:t>
            </a:r>
            <a:r>
              <a:rPr lang="en-US" altLang="ja-JP" sz="1400" dirty="0" smtClean="0">
                <a:latin typeface="Calibri" pitchFamily="34" charset="0"/>
                <a:ea typeface="HGP明朝E" pitchFamily="18" charset="-128"/>
                <a:cs typeface="Calibri" pitchFamily="34" charset="0"/>
              </a:rPr>
              <a:t>RIKEN</a:t>
            </a:r>
            <a:r>
              <a:rPr lang="en-US" altLang="ja-JP" sz="1400" dirty="0" smtClean="0">
                <a:latin typeface="Calibri" pitchFamily="34" charset="0"/>
                <a:ea typeface="HGP明朝E" pitchFamily="18" charset="-128"/>
                <a:cs typeface="Calibri" pitchFamily="34" charset="0"/>
              </a:rPr>
              <a:t>.</a:t>
            </a:r>
            <a:endParaRPr lang="ja-JP" altLang="en-US" sz="1400" dirty="0">
              <a:latin typeface="Calibri" pitchFamily="34" charset="0"/>
              <a:ea typeface="HGP明朝E" pitchFamily="18" charset="-128"/>
              <a:cs typeface="Calibri" pitchFamily="34" charset="0"/>
            </a:endParaRPr>
          </a:p>
        </p:txBody>
      </p:sp>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2080" y="2708920"/>
            <a:ext cx="3670548" cy="1511402"/>
          </a:xfrm>
          <a:prstGeom prst="rect">
            <a:avLst/>
          </a:prstGeom>
        </p:spPr>
      </p:pic>
      <p:sp>
        <p:nvSpPr>
          <p:cNvPr id="11" name="テキスト ボックス 6"/>
          <p:cNvSpPr txBox="1">
            <a:spLocks noChangeArrowheads="1"/>
          </p:cNvSpPr>
          <p:nvPr/>
        </p:nvSpPr>
        <p:spPr bwMode="auto">
          <a:xfrm>
            <a:off x="189856" y="2564904"/>
            <a:ext cx="4888170" cy="4108817"/>
          </a:xfrm>
          <a:prstGeom prst="rect">
            <a:avLst/>
          </a:prstGeom>
          <a:noFill/>
          <a:ln w="9525">
            <a:noFill/>
            <a:miter lim="800000"/>
            <a:headEnd/>
            <a:tailEnd/>
          </a:ln>
        </p:spPr>
        <p:txBody>
          <a:bodyPr wrap="square">
            <a:spAutoFit/>
          </a:bodyPr>
          <a:lstStyle/>
          <a:p>
            <a:pPr lvl="0" algn="just" eaLnBrk="0" hangingPunct="0">
              <a:spcAft>
                <a:spcPts val="600"/>
              </a:spcAft>
            </a:pPr>
            <a:r>
              <a:rPr kumimoji="0" lang="ja-JP" altLang="ja-JP" sz="1600" dirty="0" smtClean="0">
                <a:latin typeface="Arial Unicode MS" panose="020B0604020202020204" pitchFamily="50" charset="-128"/>
              </a:rPr>
              <a:t>Magnetism </a:t>
            </a:r>
            <a:r>
              <a:rPr kumimoji="0" lang="ja-JP" altLang="ja-JP" sz="1600" dirty="0">
                <a:latin typeface="Arial Unicode MS" panose="020B0604020202020204" pitchFamily="50" charset="-128"/>
              </a:rPr>
              <a:t>is the most typical phenomenon driven by the correlation. Actually the topological spin textures such as domain wall, vortex, skyrmion, and even monopole are now being intensively studied experimentally and theoretically. On the other hand, the topological objects such as monopole and skyrmion in momentum space are often relevant to the electronic states of magnets. In this workshop, we will discuss the vital role of topology in magnets with the concrete topics </a:t>
            </a:r>
            <a:r>
              <a:rPr kumimoji="0" lang="ja-JP" altLang="ja-JP" sz="1600" dirty="0" smtClean="0">
                <a:latin typeface="Arial Unicode MS" panose="020B0604020202020204" pitchFamily="50" charset="-128"/>
              </a:rPr>
              <a:t>including</a:t>
            </a:r>
            <a:endParaRPr kumimoji="0" lang="en-US" altLang="ja-JP" sz="1600" dirty="0" smtClean="0">
              <a:latin typeface="Arial Unicode MS" panose="020B0604020202020204" pitchFamily="50" charset="-128"/>
            </a:endParaRPr>
          </a:p>
          <a:p>
            <a:pPr marL="285750" lvl="0" indent="-285750" eaLnBrk="0" hangingPunct="0">
              <a:buFont typeface="Arial" panose="020B0604020202020204" pitchFamily="34" charset="0"/>
              <a:buChar char="•"/>
            </a:pPr>
            <a:r>
              <a:rPr kumimoji="0" lang="ja-JP" altLang="ja-JP" sz="1600" dirty="0" smtClean="0">
                <a:latin typeface="Arial Unicode MS" panose="020B0604020202020204" pitchFamily="50" charset="-128"/>
              </a:rPr>
              <a:t>Topological textures in magnets</a:t>
            </a:r>
            <a:r>
              <a:rPr kumimoji="0" lang="en-US" altLang="ja-JP" sz="1600" dirty="0" smtClean="0">
                <a:latin typeface="Arial Unicode MS" panose="020B0604020202020204" pitchFamily="50" charset="-128"/>
              </a:rPr>
              <a:t/>
            </a:r>
            <a:br>
              <a:rPr kumimoji="0" lang="en-US" altLang="ja-JP" sz="1600" dirty="0" smtClean="0">
                <a:latin typeface="Arial Unicode MS" panose="020B0604020202020204" pitchFamily="50" charset="-128"/>
              </a:rPr>
            </a:br>
            <a:r>
              <a:rPr kumimoji="0" lang="ja-JP" altLang="ja-JP" sz="1600" dirty="0" smtClean="0">
                <a:latin typeface="Arial Unicode MS" panose="020B0604020202020204" pitchFamily="50" charset="-128"/>
              </a:rPr>
              <a:t>(Skyrmion, monopole, domain wall etc.) </a:t>
            </a:r>
            <a:endParaRPr kumimoji="0" lang="en-US" altLang="ja-JP" sz="1600" dirty="0" smtClean="0">
              <a:latin typeface="Arial Unicode MS" panose="020B0604020202020204" pitchFamily="50" charset="-128"/>
            </a:endParaRPr>
          </a:p>
          <a:p>
            <a:pPr marL="285750" lvl="0" indent="-285750" eaLnBrk="0" hangingPunct="0">
              <a:buFont typeface="Arial" panose="020B0604020202020204" pitchFamily="34" charset="0"/>
              <a:buChar char="•"/>
            </a:pPr>
            <a:r>
              <a:rPr kumimoji="0" lang="ja-JP" altLang="ja-JP" sz="1600" dirty="0" smtClean="0">
                <a:latin typeface="Arial Unicode MS" panose="020B0604020202020204" pitchFamily="50" charset="-128"/>
              </a:rPr>
              <a:t>Magnetic topological insulators </a:t>
            </a:r>
            <a:endParaRPr kumimoji="0" lang="en-US" altLang="ja-JP" sz="1600" dirty="0" smtClean="0">
              <a:latin typeface="Arial Unicode MS" panose="020B0604020202020204" pitchFamily="50" charset="-128"/>
            </a:endParaRPr>
          </a:p>
          <a:p>
            <a:pPr marL="285750" lvl="0" indent="-285750" eaLnBrk="0" hangingPunct="0">
              <a:buFont typeface="Arial" panose="020B0604020202020204" pitchFamily="34" charset="0"/>
              <a:buChar char="•"/>
            </a:pPr>
            <a:r>
              <a:rPr kumimoji="0" lang="ja-JP" altLang="ja-JP" sz="1600" dirty="0" smtClean="0">
                <a:latin typeface="Arial Unicode MS" panose="020B0604020202020204" pitchFamily="50" charset="-128"/>
              </a:rPr>
              <a:t>Quantum </a:t>
            </a:r>
            <a:r>
              <a:rPr kumimoji="0" lang="ja-JP" altLang="ja-JP" sz="1600" dirty="0">
                <a:latin typeface="Arial Unicode MS" panose="020B0604020202020204" pitchFamily="50" charset="-128"/>
              </a:rPr>
              <a:t>transports in magnets </a:t>
            </a:r>
            <a:endParaRPr kumimoji="0" lang="en-US" altLang="ja-JP" sz="1600" dirty="0" smtClean="0">
              <a:latin typeface="Arial Unicode MS" panose="020B0604020202020204" pitchFamily="50" charset="-128"/>
            </a:endParaRPr>
          </a:p>
          <a:p>
            <a:pPr marL="285750" lvl="0" indent="-285750" eaLnBrk="0" hangingPunct="0">
              <a:buFont typeface="Arial" panose="020B0604020202020204" pitchFamily="34" charset="0"/>
              <a:buChar char="•"/>
            </a:pPr>
            <a:r>
              <a:rPr kumimoji="0" lang="ja-JP" altLang="ja-JP" sz="1600" dirty="0" smtClean="0">
                <a:latin typeface="Arial Unicode MS" panose="020B0604020202020204" pitchFamily="50" charset="-128"/>
              </a:rPr>
              <a:t>Weyl </a:t>
            </a:r>
            <a:r>
              <a:rPr kumimoji="0" lang="ja-JP" altLang="ja-JP" sz="1600" dirty="0">
                <a:latin typeface="Arial Unicode MS" panose="020B0604020202020204" pitchFamily="50" charset="-128"/>
              </a:rPr>
              <a:t>semimetals </a:t>
            </a:r>
            <a:endParaRPr kumimoji="0" lang="en-US" altLang="ja-JP" sz="1600" dirty="0" smtClean="0">
              <a:latin typeface="Arial Unicode MS" panose="020B0604020202020204" pitchFamily="50" charset="-128"/>
            </a:endParaRPr>
          </a:p>
          <a:p>
            <a:pPr marL="285750" lvl="0" indent="-285750" eaLnBrk="0" hangingPunct="0">
              <a:buFont typeface="Arial" panose="020B0604020202020204" pitchFamily="34" charset="0"/>
              <a:buChar char="•"/>
            </a:pPr>
            <a:r>
              <a:rPr kumimoji="0" lang="ja-JP" altLang="ja-JP" sz="1600" dirty="0" smtClean="0">
                <a:latin typeface="Arial Unicode MS" panose="020B0604020202020204" pitchFamily="50" charset="-128"/>
              </a:rPr>
              <a:t>First</a:t>
            </a:r>
            <a:r>
              <a:rPr kumimoji="0" lang="ja-JP" altLang="ja-JP" sz="1600" dirty="0">
                <a:latin typeface="Arial Unicode MS" panose="020B0604020202020204" pitchFamily="50" charset="-128"/>
              </a:rPr>
              <a:t>-principles calculations</a:t>
            </a:r>
            <a:r>
              <a:rPr kumimoji="0" lang="ja-JP" altLang="ja-JP" sz="800" dirty="0"/>
              <a:t> </a:t>
            </a:r>
            <a:endParaRPr kumimoji="0" lang="ja-JP" altLang="ja-JP" sz="3600" dirty="0">
              <a:latin typeface="Arial" panose="020B0604020202020204" pitchFamily="34" charset="0"/>
            </a:endParaRPr>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0072" y="4611216"/>
            <a:ext cx="3828256" cy="1914128"/>
          </a:xfrm>
          <a:prstGeom prst="rect">
            <a:avLst/>
          </a:prstGeom>
        </p:spPr>
      </p:pic>
      <p:sp>
        <p:nvSpPr>
          <p:cNvPr id="14" name="テキスト ボックス 9"/>
          <p:cNvSpPr txBox="1">
            <a:spLocks noChangeArrowheads="1"/>
          </p:cNvSpPr>
          <p:nvPr/>
        </p:nvSpPr>
        <p:spPr bwMode="auto">
          <a:xfrm>
            <a:off x="5460274" y="6381328"/>
            <a:ext cx="3504214" cy="307777"/>
          </a:xfrm>
          <a:prstGeom prst="rect">
            <a:avLst/>
          </a:prstGeom>
          <a:noFill/>
          <a:ln w="9525">
            <a:noFill/>
            <a:miter lim="800000"/>
            <a:headEnd/>
            <a:tailEnd/>
          </a:ln>
        </p:spPr>
        <p:txBody>
          <a:bodyPr wrap="square">
            <a:spAutoFit/>
          </a:bodyPr>
          <a:lstStyle/>
          <a:p>
            <a:r>
              <a:rPr lang="en-US" altLang="ja-JP" sz="1400" dirty="0">
                <a:latin typeface="Calibri" pitchFamily="34" charset="0"/>
                <a:ea typeface="HGP明朝E" pitchFamily="18" charset="-128"/>
                <a:cs typeface="Calibri" pitchFamily="34" charset="0"/>
              </a:rPr>
              <a:t>Fig. </a:t>
            </a:r>
            <a:r>
              <a:rPr lang="en-US" altLang="ja-JP" sz="1400" dirty="0" smtClean="0">
                <a:latin typeface="Calibri" pitchFamily="34" charset="0"/>
                <a:ea typeface="HGP明朝E" pitchFamily="18" charset="-128"/>
                <a:cs typeface="Calibri" pitchFamily="34" charset="0"/>
              </a:rPr>
              <a:t>2  </a:t>
            </a:r>
            <a:r>
              <a:rPr lang="en-US" altLang="ja-JP" sz="1400" dirty="0">
                <a:latin typeface="Calibri" pitchFamily="34" charset="0"/>
                <a:ea typeface="HGP明朝E" pitchFamily="18" charset="-128"/>
                <a:cs typeface="Calibri" pitchFamily="34" charset="0"/>
              </a:rPr>
              <a:t>The </a:t>
            </a:r>
            <a:r>
              <a:rPr lang="en-US" altLang="ja-JP" sz="1400" dirty="0" smtClean="0">
                <a:latin typeface="Calibri" pitchFamily="34" charset="0"/>
                <a:ea typeface="HGP明朝E" pitchFamily="18" charset="-128"/>
                <a:cs typeface="Calibri" pitchFamily="34" charset="0"/>
              </a:rPr>
              <a:t>Workshop schedule.</a:t>
            </a:r>
            <a:endParaRPr lang="ja-JP" altLang="en-US" sz="1400" dirty="0">
              <a:latin typeface="Calibri" pitchFamily="34" charset="0"/>
              <a:ea typeface="HGP明朝E" pitchFamily="18" charset="-128"/>
              <a:cs typeface="Calibri" pitchFamily="34" charset="0"/>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64</TotalTime>
  <Words>184</Words>
  <Application>Microsoft Office PowerPoint</Application>
  <PresentationFormat>画面に合わせる (4:3)</PresentationFormat>
  <Paragraphs>13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Arial Unicode MS</vt:lpstr>
      <vt:lpstr>HGP明朝E</vt:lpstr>
      <vt:lpstr>ＭＳ Ｐゴシック</vt:lpstr>
      <vt:lpstr>Arial</vt:lpstr>
      <vt:lpstr>Calibri</vt:lpstr>
      <vt:lpstr>Calibri Light</vt:lpstr>
      <vt:lpstr>Office テーマ</vt:lpstr>
      <vt:lpstr>Abstract Title (example 1)</vt:lpstr>
    </vt:vector>
  </TitlesOfParts>
  <Company>RIKEN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(Example)</dc:title>
  <dc:creator>Terakura</dc:creator>
  <cp:lastModifiedBy>Terakura</cp:lastModifiedBy>
  <cp:revision>12</cp:revision>
  <cp:lastPrinted>2015-02-15T10:51:34Z</cp:lastPrinted>
  <dcterms:created xsi:type="dcterms:W3CDTF">2011-06-10T11:19:01Z</dcterms:created>
  <dcterms:modified xsi:type="dcterms:W3CDTF">2015-02-15T10:56:02Z</dcterms:modified>
</cp:coreProperties>
</file>