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62D"/>
    <a:srgbClr val="78BE55"/>
    <a:srgbClr val="5AA032"/>
    <a:srgbClr val="82C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02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BFAF4-D30A-4878-927D-3727F3B9ECC2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7B760-3C03-4854-BBEB-AC0F23EE29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56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CF9AD-6CD3-45FA-B2E7-0FF5297325C5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BFEB1-4FA6-432C-8463-F943DD453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546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BFEB1-4FA6-432C-8463-F943DD4536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40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6B91C1-2AD5-4246-BAFB-A7EC230C4A67}" type="datetimeFigureOut">
              <a:rPr lang="ja-JP" altLang="en-US" smtClean="0"/>
              <a:pPr>
                <a:defRPr/>
              </a:pPr>
              <a:t>2016/10/14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97AE0-F787-4B61-BBE6-55ED9A8A5E8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201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D5634-797B-4D72-B845-C930F21B625E}" type="datetimeFigureOut">
              <a:rPr lang="ja-JP" altLang="en-US" smtClean="0"/>
              <a:pPr>
                <a:defRPr/>
              </a:pPr>
              <a:t>2016/10/14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79311-C7DC-426A-9457-9A6D0DF4909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512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D5634-797B-4D72-B845-C930F21B625E}" type="datetimeFigureOut">
              <a:rPr lang="ja-JP" altLang="en-US" smtClean="0"/>
              <a:pPr>
                <a:defRPr/>
              </a:pPr>
              <a:t>2016/10/14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79311-C7DC-426A-9457-9A6D0DF4909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055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DC0FFC-8F74-44B7-B8F0-9792E8409134}" type="datetimeFigureOut">
              <a:rPr lang="ja-JP" altLang="en-US" smtClean="0"/>
              <a:pPr>
                <a:defRPr/>
              </a:pPr>
              <a:t>2016/10/14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1564E-5498-4FAD-BB51-C488F6CFE66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998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F53EE-F963-477F-BAE6-3F96CFCBBAFC}" type="datetimeFigureOut">
              <a:rPr lang="ja-JP" altLang="en-US" smtClean="0"/>
              <a:pPr>
                <a:defRPr/>
              </a:pPr>
              <a:t>2016/10/14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CB982F-D8AC-46A6-B29D-033FB23D44F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41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EC9B5-69F0-47D5-9153-23548EEE4E37}" type="datetimeFigureOut">
              <a:rPr lang="ja-JP" altLang="en-US" smtClean="0"/>
              <a:pPr>
                <a:defRPr/>
              </a:pPr>
              <a:t>2016/10/14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0C5B4-7FBE-4EE8-B6E2-1DDB9F97846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250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D21D16-4C6B-4321-9F44-4BFBDAE1A38C}" type="datetimeFigureOut">
              <a:rPr lang="ja-JP" altLang="en-US" smtClean="0"/>
              <a:pPr>
                <a:defRPr/>
              </a:pPr>
              <a:t>2016/10/14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85931-8616-403F-B50B-63722509D5B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133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9DA0F-C3DD-4720-BFBE-3CC6E3B93E8B}" type="datetimeFigureOut">
              <a:rPr lang="ja-JP" altLang="en-US" smtClean="0"/>
              <a:pPr>
                <a:defRPr/>
              </a:pPr>
              <a:t>2016/10/14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BCBCE-38C0-42A7-9B36-FDCF2DF69F6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562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306D9D-BD8A-471F-8D14-5C50015BDBEF}" type="datetimeFigureOut">
              <a:rPr lang="ja-JP" altLang="en-US" smtClean="0"/>
              <a:pPr>
                <a:defRPr/>
              </a:pPr>
              <a:t>2016/10/14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86990-0689-4284-AEEF-C58243D8045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323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D5634-797B-4D72-B845-C930F21B625E}" type="datetimeFigureOut">
              <a:rPr lang="ja-JP" altLang="en-US" smtClean="0"/>
              <a:pPr>
                <a:defRPr/>
              </a:pPr>
              <a:t>2016/10/14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79311-C7DC-426A-9457-9A6D0DF4909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822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970429-71B4-4EAB-B39D-6DF0B9A12FB2}" type="datetimeFigureOut">
              <a:rPr lang="ja-JP" altLang="en-US" smtClean="0"/>
              <a:pPr>
                <a:defRPr/>
              </a:pPr>
              <a:t>2016/10/14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DA760-D398-4F45-BE69-600D2E77D76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303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DD5634-797B-4D72-B845-C930F21B625E}" type="datetimeFigureOut">
              <a:rPr lang="ja-JP" altLang="en-US" smtClean="0"/>
              <a:pPr>
                <a:defRPr/>
              </a:pPr>
              <a:t>2016/10/14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D79311-C7DC-426A-9457-9A6D0DF4909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0"/>
            <a:ext cx="9144000" cy="792000"/>
          </a:xfrm>
          <a:prstGeom prst="rect">
            <a:avLst/>
          </a:prstGeom>
          <a:gradFill flip="none" rotWithShape="1">
            <a:gsLst>
              <a:gs pos="0">
                <a:srgbClr val="78BE55"/>
              </a:gs>
              <a:gs pos="100000">
                <a:srgbClr val="50962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84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110799"/>
            <a:ext cx="8229600" cy="63658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 (example 1)</a:t>
            </a:r>
            <a:endParaRPr lang="ja-JP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テキスト ボックス 5"/>
          <p:cNvSpPr txBox="1">
            <a:spLocks noChangeArrowheads="1"/>
          </p:cNvSpPr>
          <p:nvPr/>
        </p:nvSpPr>
        <p:spPr bwMode="auto">
          <a:xfrm>
            <a:off x="1413379" y="836712"/>
            <a:ext cx="6317242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22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Shiro Sakai</a:t>
            </a:r>
            <a:r>
              <a:rPr lang="en-US" altLang="ja-JP" sz="2200" baseline="300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1</a:t>
            </a:r>
            <a:r>
              <a:rPr lang="en-US" altLang="ja-JP" sz="22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, </a:t>
            </a:r>
            <a:r>
              <a:rPr lang="en-US" altLang="ja-JP" sz="22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and </a:t>
            </a:r>
            <a:r>
              <a:rPr lang="en-US" altLang="ja-JP" sz="22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N. Nagaosa</a:t>
            </a:r>
            <a:r>
              <a:rPr lang="en-US" altLang="ja-JP" sz="2200" baseline="300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1,2</a:t>
            </a:r>
          </a:p>
          <a:p>
            <a:pPr algn="ctr"/>
            <a:r>
              <a:rPr lang="en-US" altLang="ja-JP" sz="1400" i="1" baseline="300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1</a:t>
            </a:r>
            <a:r>
              <a:rPr lang="en-US" altLang="ja-JP" sz="1400" i="1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RIKEN Center for Emergent Matter Science (CEMS), Wako, Saitama 351-0198, Japan</a:t>
            </a:r>
            <a:endParaRPr lang="ja-JP" altLang="ja-JP" sz="1400" dirty="0" smtClean="0">
              <a:latin typeface="Calibri" pitchFamily="34" charset="0"/>
              <a:ea typeface="HGP明朝E" pitchFamily="18" charset="-128"/>
              <a:cs typeface="Calibri" pitchFamily="34" charset="0"/>
            </a:endParaRPr>
          </a:p>
          <a:p>
            <a:pPr algn="ctr"/>
            <a:r>
              <a:rPr lang="en-US" altLang="ja-JP" sz="1400" i="1" baseline="300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2</a:t>
            </a:r>
            <a:r>
              <a:rPr lang="en-US" altLang="ja-JP" sz="1400" i="1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Department </a:t>
            </a:r>
            <a:r>
              <a:rPr lang="en-US" altLang="ja-JP" sz="1400" i="1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of Applied Physics, University of Tokyo, Tokyo 113-8656, Japan</a:t>
            </a:r>
            <a:endParaRPr lang="ja-JP" altLang="ja-JP" sz="1400" dirty="0">
              <a:latin typeface="Calibri" pitchFamily="34" charset="0"/>
              <a:ea typeface="HGP明朝E" pitchFamily="18" charset="-128"/>
              <a:cs typeface="Calibri" pitchFamily="34" charset="0"/>
            </a:endParaRPr>
          </a:p>
        </p:txBody>
      </p:sp>
      <p:sp>
        <p:nvSpPr>
          <p:cNvPr id="5124" name="テキスト ボックス 6"/>
          <p:cNvSpPr txBox="1">
            <a:spLocks noChangeArrowheads="1"/>
          </p:cNvSpPr>
          <p:nvPr/>
        </p:nvSpPr>
        <p:spPr bwMode="auto">
          <a:xfrm>
            <a:off x="189856" y="1844824"/>
            <a:ext cx="87746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 eaLnBrk="0" hangingPunct="0"/>
            <a:r>
              <a:rPr kumimoji="0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The CEMS-QPEC Symposium </a:t>
            </a:r>
            <a:r>
              <a:rPr kumimoji="0" lang="en-US" altLang="ja-JP" sz="160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kumimoji="0" lang="en-US" altLang="ja-JP" sz="1600">
                <a:latin typeface="Arial" panose="020B0604020202020204" pitchFamily="34" charset="0"/>
                <a:cs typeface="Arial" panose="020B0604020202020204" pitchFamily="34" charset="0"/>
              </a:rPr>
              <a:t>"Emergent Quantum Materials" </a:t>
            </a:r>
            <a:r>
              <a:rPr kumimoji="0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will be held on Jan 18-20, 2017 at Ito International Research Center, University of Tokyo. This is the </a:t>
            </a:r>
            <a:r>
              <a:rPr kumimoji="0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16th </a:t>
            </a:r>
            <a:r>
              <a:rPr kumimoji="0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workshop since 1996, in a series held by JRCAT, AIST-CERC, </a:t>
            </a:r>
            <a:r>
              <a:rPr kumimoji="0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ERATO, FIRST and RIKEN.</a:t>
            </a:r>
          </a:p>
        </p:txBody>
      </p:sp>
      <p:sp>
        <p:nvSpPr>
          <p:cNvPr id="5127" name="テキスト ボックス 9"/>
          <p:cNvSpPr txBox="1">
            <a:spLocks noChangeArrowheads="1"/>
          </p:cNvSpPr>
          <p:nvPr/>
        </p:nvSpPr>
        <p:spPr bwMode="auto">
          <a:xfrm>
            <a:off x="5460274" y="4221088"/>
            <a:ext cx="35042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Fig. </a:t>
            </a:r>
            <a:r>
              <a:rPr lang="en-US" altLang="ja-JP" sz="14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1</a:t>
            </a:r>
            <a:r>
              <a:rPr lang="ja-JP" altLang="en-US" sz="14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　</a:t>
            </a:r>
            <a:r>
              <a:rPr lang="en-US" altLang="ja-JP" sz="14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T</a:t>
            </a:r>
            <a:r>
              <a:rPr lang="en-US" altLang="ja-JP" sz="14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he caption of figure 1.</a:t>
            </a:r>
            <a:endParaRPr lang="ja-JP" altLang="en-US" sz="1400" dirty="0">
              <a:latin typeface="Calibri" pitchFamily="34" charset="0"/>
              <a:ea typeface="HGP明朝E" pitchFamily="18" charset="-128"/>
              <a:cs typeface="Calibri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236" y="2774361"/>
            <a:ext cx="3386236" cy="1380520"/>
          </a:xfrm>
          <a:prstGeom prst="rect">
            <a:avLst/>
          </a:prstGeom>
        </p:spPr>
      </p:pic>
      <p:sp>
        <p:nvSpPr>
          <p:cNvPr id="11" name="テキスト ボックス 6"/>
          <p:cNvSpPr txBox="1">
            <a:spLocks noChangeArrowheads="1"/>
          </p:cNvSpPr>
          <p:nvPr/>
        </p:nvSpPr>
        <p:spPr bwMode="auto">
          <a:xfrm>
            <a:off x="189856" y="2636912"/>
            <a:ext cx="488817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/>
              <a:t>The aim of this international workshop is to gather leading and active researchers and to provide a forum to share the latest information and ideas on emergent phenomena in correlated quantum materials, and discuss future directions</a:t>
            </a:r>
            <a:r>
              <a:rPr lang="en-US" altLang="ja-JP" sz="1600" dirty="0" smtClean="0"/>
              <a:t>.</a:t>
            </a:r>
          </a:p>
          <a:p>
            <a:r>
              <a:rPr lang="en-US" altLang="ja-JP" sz="1600" dirty="0" smtClean="0"/>
              <a:t>In </a:t>
            </a:r>
            <a:r>
              <a:rPr lang="en-US" altLang="ja-JP" sz="1600" dirty="0"/>
              <a:t>particular, we focus on the following subjects</a:t>
            </a:r>
            <a:r>
              <a:rPr lang="en-US" altLang="ja-JP" sz="1600" dirty="0" smtClean="0"/>
              <a:t>:</a:t>
            </a:r>
          </a:p>
          <a:p>
            <a:endParaRPr lang="en-US" altLang="ja-JP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altLang="ja-JP" sz="1600" dirty="0" smtClean="0"/>
              <a:t>Topological </a:t>
            </a:r>
            <a:r>
              <a:rPr lang="en-US" altLang="ja-JP" sz="1600" dirty="0"/>
              <a:t>magnets, topological insulators, topological superconductors, Weyl systems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600" dirty="0"/>
              <a:t>Interfaces, layered systems, superstructures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600" dirty="0"/>
              <a:t>Gigantic responses from strong correlations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600" dirty="0"/>
              <a:t>Unconventional superconductors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600" dirty="0"/>
              <a:t>Quantum criticality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600" dirty="0" err="1"/>
              <a:t>Spintronics</a:t>
            </a:r>
            <a:endParaRPr lang="en-US" altLang="ja-JP" sz="1600" dirty="0"/>
          </a:p>
          <a:p>
            <a:pPr marL="342900" indent="-342900">
              <a:buFont typeface="+mj-lt"/>
              <a:buAutoNum type="arabicPeriod"/>
            </a:pPr>
            <a:r>
              <a:rPr lang="en-US" altLang="ja-JP" sz="1600" dirty="0"/>
              <a:t>Emergent phenomena under extreme conditions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600" dirty="0"/>
              <a:t>Non-equilibrium physics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4709732"/>
            <a:ext cx="3372544" cy="1628586"/>
          </a:xfrm>
          <a:prstGeom prst="rect">
            <a:avLst/>
          </a:prstGeom>
        </p:spPr>
      </p:pic>
      <p:sp>
        <p:nvSpPr>
          <p:cNvPr id="13" name="テキスト ボックス 9"/>
          <p:cNvSpPr txBox="1">
            <a:spLocks noChangeArrowheads="1"/>
          </p:cNvSpPr>
          <p:nvPr/>
        </p:nvSpPr>
        <p:spPr bwMode="auto">
          <a:xfrm>
            <a:off x="5460274" y="6381328"/>
            <a:ext cx="35042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Fig. 2</a:t>
            </a:r>
            <a:r>
              <a:rPr lang="ja-JP" altLang="en-US" sz="14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　</a:t>
            </a:r>
            <a:r>
              <a:rPr lang="en-US" altLang="ja-JP" sz="14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T</a:t>
            </a:r>
            <a:r>
              <a:rPr lang="en-US" altLang="ja-JP" sz="1400" dirty="0" smtClean="0">
                <a:latin typeface="Calibri" pitchFamily="34" charset="0"/>
                <a:ea typeface="HGP明朝E" pitchFamily="18" charset="-128"/>
                <a:cs typeface="Calibri" pitchFamily="34" charset="0"/>
              </a:rPr>
              <a:t>he caption of figure 2.</a:t>
            </a:r>
            <a:endParaRPr lang="ja-JP" altLang="en-US" sz="1400" dirty="0">
              <a:latin typeface="Calibri" pitchFamily="34" charset="0"/>
              <a:ea typeface="HGP明朝E" pitchFamily="18" charset="-128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180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Abstract Title (example 1)</vt:lpstr>
    </vt:vector>
  </TitlesOfParts>
  <Company>RIKEN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(Example)</dc:title>
  <dc:creator>Terakura</dc:creator>
  <cp:lastModifiedBy>Mari Ishida</cp:lastModifiedBy>
  <cp:revision>17</cp:revision>
  <cp:lastPrinted>2015-02-15T10:51:34Z</cp:lastPrinted>
  <dcterms:created xsi:type="dcterms:W3CDTF">2011-06-10T11:19:01Z</dcterms:created>
  <dcterms:modified xsi:type="dcterms:W3CDTF">2016-10-14T05:56:48Z</dcterms:modified>
</cp:coreProperties>
</file>