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35"/>
    <a:srgbClr val="006537"/>
    <a:srgbClr val="04CA64"/>
    <a:srgbClr val="8EEE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43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28D94-8508-4D6C-9449-AF7F9BBACD88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E8906-EC07-406D-8AAD-E5B74573EA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497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E6E-B021-4CDB-8028-0718B05B57AB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56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E6E-B021-4CDB-8028-0718B05B57AB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1482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E6E-B021-4CDB-8028-0718B05B57AB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05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E6E-B021-4CDB-8028-0718B05B57AB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897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E6E-B021-4CDB-8028-0718B05B57AB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79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E6E-B021-4CDB-8028-0718B05B57AB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398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E6E-B021-4CDB-8028-0718B05B57AB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564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E6E-B021-4CDB-8028-0718B05B57AB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643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E6E-B021-4CDB-8028-0718B05B57AB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789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E6E-B021-4CDB-8028-0718B05B57AB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177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E6E-B021-4CDB-8028-0718B05B57AB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18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A4E6E-B021-4CDB-8028-0718B05B57AB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66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792000"/>
          </a:xfrm>
          <a:prstGeom prst="rect">
            <a:avLst/>
          </a:prstGeom>
          <a:gradFill flip="none" rotWithShape="1">
            <a:gsLst>
              <a:gs pos="57000">
                <a:srgbClr val="01A141"/>
              </a:gs>
              <a:gs pos="0">
                <a:srgbClr val="04CA64"/>
              </a:gs>
              <a:gs pos="100000">
                <a:srgbClr val="009435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タイトル 3"/>
          <p:cNvSpPr txBox="1">
            <a:spLocks/>
          </p:cNvSpPr>
          <p:nvPr/>
        </p:nvSpPr>
        <p:spPr>
          <a:xfrm>
            <a:off x="457200" y="110799"/>
            <a:ext cx="8229600" cy="6365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ja-JP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 Title (example 1)</a:t>
            </a:r>
            <a:endParaRPr lang="ja-JP" alt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5"/>
          <p:cNvSpPr txBox="1">
            <a:spLocks noChangeArrowheads="1"/>
          </p:cNvSpPr>
          <p:nvPr/>
        </p:nvSpPr>
        <p:spPr bwMode="auto">
          <a:xfrm>
            <a:off x="976497" y="836712"/>
            <a:ext cx="7191008" cy="100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altLang="ja-JP" sz="2200" dirty="0">
                <a:latin typeface="Calibri" pitchFamily="34" charset="0"/>
                <a:ea typeface="HGP明朝E" pitchFamily="18" charset="-128"/>
                <a:cs typeface="Calibri" pitchFamily="34" charset="0"/>
              </a:rPr>
              <a:t>Shiro Sakai</a:t>
            </a:r>
            <a:r>
              <a:rPr lang="en-US" altLang="ja-JP" sz="2200" baseline="30000" dirty="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1</a:t>
            </a:r>
            <a:r>
              <a:rPr lang="en-US" altLang="ja-JP" sz="2200" dirty="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, </a:t>
            </a:r>
            <a:r>
              <a:rPr lang="en-US" altLang="ja-JP" sz="2200" dirty="0" err="1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Wataru</a:t>
            </a:r>
            <a:r>
              <a:rPr lang="en-US" altLang="ja-JP" sz="2200" dirty="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 Koshibae</a:t>
            </a:r>
            <a:r>
              <a:rPr lang="en-US" altLang="ja-JP" sz="2200" baseline="30000" dirty="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1</a:t>
            </a:r>
            <a:r>
              <a:rPr lang="en-US" altLang="ja-JP" sz="2200" dirty="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, and </a:t>
            </a:r>
            <a:r>
              <a:rPr lang="en-US" altLang="ja-JP" sz="2200" dirty="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N. Nagaosa</a:t>
            </a:r>
            <a:r>
              <a:rPr lang="en-US" altLang="ja-JP" sz="2200" baseline="30000" dirty="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1,2</a:t>
            </a:r>
          </a:p>
          <a:p>
            <a:pPr algn="ctr"/>
            <a:r>
              <a:rPr lang="en-US" altLang="ja-JP" sz="1600" i="1" baseline="30000" dirty="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1</a:t>
            </a:r>
            <a:r>
              <a:rPr lang="en-US" altLang="ja-JP" sz="1600" i="1" dirty="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RIKEN Center for Emergent Matter Science (CEMS), Wako, Saitama 351-0198, Japan</a:t>
            </a:r>
            <a:endParaRPr lang="ja-JP" altLang="ja-JP" sz="1600" dirty="0" smtClean="0">
              <a:latin typeface="Calibri" pitchFamily="34" charset="0"/>
              <a:ea typeface="HGP明朝E" pitchFamily="18" charset="-128"/>
              <a:cs typeface="Calibri" pitchFamily="34" charset="0"/>
            </a:endParaRPr>
          </a:p>
          <a:p>
            <a:pPr algn="ctr"/>
            <a:r>
              <a:rPr lang="en-US" altLang="ja-JP" sz="1600" i="1" baseline="30000" dirty="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2</a:t>
            </a:r>
            <a:r>
              <a:rPr lang="en-US" altLang="ja-JP" sz="1600" i="1" dirty="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Department </a:t>
            </a:r>
            <a:r>
              <a:rPr lang="en-US" altLang="ja-JP" sz="1600" i="1" dirty="0">
                <a:latin typeface="Calibri" pitchFamily="34" charset="0"/>
                <a:ea typeface="HGP明朝E" pitchFamily="18" charset="-128"/>
                <a:cs typeface="Calibri" pitchFamily="34" charset="0"/>
              </a:rPr>
              <a:t>of Applied Physics, University of Tokyo, Tokyo 113-8656, Japan</a:t>
            </a:r>
            <a:endParaRPr lang="ja-JP" altLang="ja-JP" sz="1600" dirty="0">
              <a:latin typeface="Calibri" pitchFamily="34" charset="0"/>
              <a:ea typeface="HGP明朝E" pitchFamily="18" charset="-128"/>
              <a:cs typeface="Calibri" pitchFamily="34" charset="0"/>
            </a:endParaRPr>
          </a:p>
        </p:txBody>
      </p:sp>
      <p:sp>
        <p:nvSpPr>
          <p:cNvPr id="13" name="テキスト ボックス 6"/>
          <p:cNvSpPr txBox="1">
            <a:spLocks noChangeArrowheads="1"/>
          </p:cNvSpPr>
          <p:nvPr/>
        </p:nvSpPr>
        <p:spPr bwMode="auto">
          <a:xfrm>
            <a:off x="189856" y="1844824"/>
            <a:ext cx="87746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just" eaLnBrk="0" hangingPunct="0"/>
            <a:r>
              <a:rPr lang="en-US" altLang="ja-JP" sz="1600" dirty="0" smtClean="0"/>
              <a:t>The CEMS Symposium on “Emergent Quantum Materials” will be held on May 22-24, 2019 at the Ito International Research Center, The University of Tokyo. This is the 18th symposium in the series which has been held in chronological order by JRCAT, AIST-CERC, ERATO, FIRST and RIKEN since 1996. </a:t>
            </a:r>
            <a:endParaRPr kumimoji="0" lang="en-US" altLang="ja-JP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テキスト ボックス 9"/>
          <p:cNvSpPr txBox="1">
            <a:spLocks noChangeArrowheads="1"/>
          </p:cNvSpPr>
          <p:nvPr/>
        </p:nvSpPr>
        <p:spPr bwMode="auto">
          <a:xfrm>
            <a:off x="5537200" y="4221088"/>
            <a:ext cx="3352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400" dirty="0">
                <a:latin typeface="Calibri" pitchFamily="34" charset="0"/>
                <a:ea typeface="HGP明朝E" pitchFamily="18" charset="-128"/>
                <a:cs typeface="Calibri" pitchFamily="34" charset="0"/>
              </a:rPr>
              <a:t>Fig. </a:t>
            </a:r>
            <a:r>
              <a:rPr lang="en-US" altLang="ja-JP" sz="1400" dirty="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1</a:t>
            </a:r>
            <a:r>
              <a:rPr lang="ja-JP" altLang="en-US" sz="1400" dirty="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　</a:t>
            </a:r>
            <a:r>
              <a:rPr lang="en-US" altLang="ja-JP" sz="1400" dirty="0">
                <a:latin typeface="Calibri" pitchFamily="34" charset="0"/>
                <a:ea typeface="HGP明朝E" pitchFamily="18" charset="-128"/>
                <a:cs typeface="Calibri" pitchFamily="34" charset="0"/>
              </a:rPr>
              <a:t>T</a:t>
            </a:r>
            <a:r>
              <a:rPr lang="en-US" altLang="ja-JP" sz="1400" dirty="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he caption of figure 1.</a:t>
            </a:r>
            <a:endParaRPr lang="ja-JP" altLang="en-US" sz="1400" dirty="0">
              <a:latin typeface="Calibri" pitchFamily="34" charset="0"/>
              <a:ea typeface="HGP明朝E" pitchFamily="18" charset="-128"/>
              <a:cs typeface="Calibri" pitchFamily="34" charset="0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200" y="2774361"/>
            <a:ext cx="3352800" cy="1380520"/>
          </a:xfrm>
          <a:prstGeom prst="rect">
            <a:avLst/>
          </a:prstGeom>
        </p:spPr>
      </p:pic>
      <p:sp>
        <p:nvSpPr>
          <p:cNvPr id="16" name="テキスト ボックス 6"/>
          <p:cNvSpPr txBox="1">
            <a:spLocks noChangeArrowheads="1"/>
          </p:cNvSpPr>
          <p:nvPr/>
        </p:nvSpPr>
        <p:spPr bwMode="auto">
          <a:xfrm>
            <a:off x="189855" y="2696181"/>
            <a:ext cx="509334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ja-JP" sz="1600" dirty="0" smtClean="0"/>
              <a:t>This international symposium will bring together leading and active researchers in the field of emergent phenomena in correlated quantum materials, and provide a forum for sharing new ideas and information on latest developments and for discussing future research directions. </a:t>
            </a:r>
          </a:p>
          <a:p>
            <a:pPr algn="just"/>
            <a:endParaRPr lang="en-US" altLang="ja-JP" sz="1600" dirty="0" smtClean="0"/>
          </a:p>
          <a:p>
            <a:pPr algn="just"/>
            <a:r>
              <a:rPr lang="en-US" altLang="ja-JP" sz="1600" dirty="0" smtClean="0"/>
              <a:t>The focus of this symposium will be the following subjects: </a:t>
            </a:r>
            <a:endParaRPr lang="en-US" altLang="ja-JP" sz="16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n-US" altLang="ja-JP" sz="1600" dirty="0" smtClean="0"/>
              <a:t>Topological magnets, topological insulators, topological superconductors, Weyl materials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altLang="ja-JP" sz="1600" dirty="0" smtClean="0"/>
              <a:t>Interfaces, layered systems, superstructures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altLang="ja-JP" sz="1600" dirty="0" smtClean="0"/>
              <a:t>Gigantic responses from strongly correlated materials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altLang="ja-JP" sz="1600" dirty="0" err="1" smtClean="0"/>
              <a:t>Spintronics</a:t>
            </a:r>
            <a:endParaRPr lang="en-US" altLang="ja-JP" sz="16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n-US" altLang="ja-JP" sz="1600" dirty="0" smtClean="0"/>
              <a:t>Non-equilibrium physics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altLang="ja-JP" sz="1600" dirty="0" smtClean="0"/>
              <a:t>Photovoltaics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altLang="ja-JP" sz="1600" dirty="0" smtClean="0"/>
              <a:t>Exotic particles (</a:t>
            </a:r>
            <a:r>
              <a:rPr lang="en-US" altLang="ja-JP" sz="1600" dirty="0" err="1" smtClean="0"/>
              <a:t>skyrmion</a:t>
            </a:r>
            <a:r>
              <a:rPr lang="en-US" altLang="ja-JP" sz="1600" dirty="0" smtClean="0"/>
              <a:t>, </a:t>
            </a:r>
            <a:r>
              <a:rPr lang="en-US" altLang="ja-JP" sz="1600" dirty="0" err="1" smtClean="0"/>
              <a:t>majorana</a:t>
            </a:r>
            <a:r>
              <a:rPr lang="en-US" altLang="ja-JP" sz="1600" dirty="0" smtClean="0"/>
              <a:t>, etc.)</a:t>
            </a:r>
            <a:endParaRPr lang="en-US" altLang="ja-JP" sz="1600" dirty="0"/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200" y="4709732"/>
            <a:ext cx="3352800" cy="1628586"/>
          </a:xfrm>
          <a:prstGeom prst="rect">
            <a:avLst/>
          </a:prstGeom>
        </p:spPr>
      </p:pic>
      <p:sp>
        <p:nvSpPr>
          <p:cNvPr id="18" name="テキスト ボックス 9"/>
          <p:cNvSpPr txBox="1">
            <a:spLocks noChangeArrowheads="1"/>
          </p:cNvSpPr>
          <p:nvPr/>
        </p:nvSpPr>
        <p:spPr bwMode="auto">
          <a:xfrm>
            <a:off x="5537200" y="6381328"/>
            <a:ext cx="3352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400" dirty="0">
                <a:latin typeface="Calibri" pitchFamily="34" charset="0"/>
                <a:ea typeface="HGP明朝E" pitchFamily="18" charset="-128"/>
                <a:cs typeface="Calibri" pitchFamily="34" charset="0"/>
              </a:rPr>
              <a:t>Fig. 2</a:t>
            </a:r>
            <a:r>
              <a:rPr lang="ja-JP" altLang="en-US" sz="1400" dirty="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　</a:t>
            </a:r>
            <a:r>
              <a:rPr lang="en-US" altLang="ja-JP" sz="1400" dirty="0">
                <a:latin typeface="Calibri" pitchFamily="34" charset="0"/>
                <a:ea typeface="HGP明朝E" pitchFamily="18" charset="-128"/>
                <a:cs typeface="Calibri" pitchFamily="34" charset="0"/>
              </a:rPr>
              <a:t>T</a:t>
            </a:r>
            <a:r>
              <a:rPr lang="en-US" altLang="ja-JP" sz="1400" dirty="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he caption of figure 2.</a:t>
            </a:r>
            <a:endParaRPr lang="ja-JP" altLang="en-US" sz="1400" dirty="0">
              <a:latin typeface="Calibri" pitchFamily="34" charset="0"/>
              <a:ea typeface="HGP明朝E" pitchFamily="18" charset="-128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174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195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HGP明朝E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Terakura</dc:creator>
  <cp:lastModifiedBy>Terakura</cp:lastModifiedBy>
  <cp:revision>2</cp:revision>
  <cp:lastPrinted>2019-02-13T09:03:44Z</cp:lastPrinted>
  <dcterms:created xsi:type="dcterms:W3CDTF">2019-02-13T08:54:27Z</dcterms:created>
  <dcterms:modified xsi:type="dcterms:W3CDTF">2019-02-13T09:11:07Z</dcterms:modified>
</cp:coreProperties>
</file>