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0A78"/>
    <a:srgbClr val="7563F7"/>
    <a:srgbClr val="009435"/>
    <a:srgbClr val="006537"/>
    <a:srgbClr val="04CA64"/>
    <a:srgbClr val="8EE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90" y="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28D94-8508-4D6C-9449-AF7F9BBACD88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E8906-EC07-406D-8AAD-E5B74573E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497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56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48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05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89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9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39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64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64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78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17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18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A4E6E-B021-4CDB-8028-0718B05B57AB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66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792000"/>
          </a:xfrm>
          <a:prstGeom prst="rect">
            <a:avLst/>
          </a:prstGeom>
          <a:gradFill flip="none" rotWithShape="1">
            <a:gsLst>
              <a:gs pos="100000">
                <a:srgbClr val="502EAB"/>
              </a:gs>
              <a:gs pos="74000">
                <a:srgbClr val="7563F7"/>
              </a:gs>
              <a:gs pos="0">
                <a:schemeClr val="accent5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タイトル 3"/>
          <p:cNvSpPr txBox="1">
            <a:spLocks/>
          </p:cNvSpPr>
          <p:nvPr/>
        </p:nvSpPr>
        <p:spPr>
          <a:xfrm>
            <a:off x="457200" y="110799"/>
            <a:ext cx="8229600" cy="636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 (example 1)</a:t>
            </a:r>
            <a:endParaRPr lang="ja-JP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5"/>
          <p:cNvSpPr txBox="1">
            <a:spLocks noChangeArrowheads="1"/>
          </p:cNvSpPr>
          <p:nvPr/>
        </p:nvSpPr>
        <p:spPr bwMode="auto">
          <a:xfrm>
            <a:off x="976497" y="836712"/>
            <a:ext cx="719100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2400" b="0" i="0" dirty="0">
                <a:solidFill>
                  <a:srgbClr val="000000"/>
                </a:solidFill>
                <a:effectLst/>
                <a:latin typeface="acumin-pro"/>
              </a:rPr>
              <a:t>T. </a:t>
            </a:r>
            <a:r>
              <a:rPr lang="en-US" altLang="ja-JP" sz="2400" b="0" i="0" dirty="0" err="1">
                <a:solidFill>
                  <a:srgbClr val="000000"/>
                </a:solidFill>
                <a:effectLst/>
                <a:latin typeface="acumin-pro"/>
              </a:rPr>
              <a:t>Hanaguri</a:t>
            </a:r>
            <a:endParaRPr lang="en-US" altLang="ja-JP" sz="2200" baseline="30000" dirty="0">
              <a:latin typeface="Calibri" pitchFamily="34" charset="0"/>
              <a:ea typeface="HGP明朝E" pitchFamily="18" charset="-128"/>
              <a:cs typeface="Calibri" pitchFamily="34" charset="0"/>
            </a:endParaRPr>
          </a:p>
          <a:p>
            <a:pPr algn="ctr"/>
            <a:r>
              <a:rPr lang="en-US" altLang="ja-JP" sz="1600" i="1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RIKEN Center for Emergent Matter Science (CEMS), Wako, Saitama 351-0198, Japan</a:t>
            </a:r>
            <a:endParaRPr lang="ja-JP" altLang="ja-JP" sz="1600" dirty="0">
              <a:latin typeface="Calibri" pitchFamily="34" charset="0"/>
              <a:ea typeface="HGP明朝E" pitchFamily="18" charset="-128"/>
              <a:cs typeface="Calibri" pitchFamily="34" charset="0"/>
            </a:endParaRPr>
          </a:p>
        </p:txBody>
      </p:sp>
      <p:sp>
        <p:nvSpPr>
          <p:cNvPr id="13" name="テキスト ボックス 6"/>
          <p:cNvSpPr txBox="1">
            <a:spLocks noChangeArrowheads="1"/>
          </p:cNvSpPr>
          <p:nvPr/>
        </p:nvSpPr>
        <p:spPr bwMode="auto">
          <a:xfrm>
            <a:off x="189856" y="1844824"/>
            <a:ext cx="87746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 eaLnBrk="0" hangingPunct="0"/>
            <a:r>
              <a:rPr lang="en-US" altLang="ja-JP" sz="1600" dirty="0"/>
              <a:t>The CEMS Symposium on Emergent Quantum Materials will be held at </a:t>
            </a:r>
            <a:r>
              <a:rPr lang="en-US" altLang="ja-JP" sz="1600" dirty="0" err="1"/>
              <a:t>Bellesalle</a:t>
            </a:r>
            <a:r>
              <a:rPr lang="en-US" altLang="ja-JP" sz="1600" dirty="0"/>
              <a:t> </a:t>
            </a:r>
            <a:r>
              <a:rPr lang="en-US" altLang="ja-JP" sz="1600" dirty="0" err="1"/>
              <a:t>Hanzomon</a:t>
            </a:r>
            <a:r>
              <a:rPr lang="en-US" altLang="ja-JP" sz="1600" dirty="0"/>
              <a:t> in Tokyo on </a:t>
            </a:r>
            <a:r>
              <a:rPr lang="en-US" altLang="ja-JP" sz="1600"/>
              <a:t>May 19-21, </a:t>
            </a:r>
            <a:r>
              <a:rPr lang="en-US" altLang="ja-JP" sz="1600" dirty="0"/>
              <a:t>2025. This event continues the tradition of successful symposia organized by JRCAT, AIST-CERC, ERATO, FIRST, and RIKEN since 1996.</a:t>
            </a:r>
          </a:p>
        </p:txBody>
      </p:sp>
      <p:sp>
        <p:nvSpPr>
          <p:cNvPr id="14" name="テキスト ボックス 9"/>
          <p:cNvSpPr txBox="1">
            <a:spLocks noChangeArrowheads="1"/>
          </p:cNvSpPr>
          <p:nvPr/>
        </p:nvSpPr>
        <p:spPr bwMode="auto">
          <a:xfrm>
            <a:off x="5537200" y="4221088"/>
            <a:ext cx="3352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Fig. 1</a:t>
            </a:r>
            <a:r>
              <a:rPr lang="ja-JP" altLang="en-US" sz="14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　</a:t>
            </a:r>
            <a:r>
              <a:rPr lang="en-US" altLang="ja-JP" sz="14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The caption of figure 1.</a:t>
            </a:r>
            <a:endParaRPr lang="ja-JP" altLang="en-US" sz="1400" dirty="0">
              <a:latin typeface="Calibri" pitchFamily="34" charset="0"/>
              <a:ea typeface="HGP明朝E" pitchFamily="18" charset="-128"/>
              <a:cs typeface="Calibri" pitchFamily="34" charset="0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00" y="2774361"/>
            <a:ext cx="3352800" cy="1380520"/>
          </a:xfrm>
          <a:prstGeom prst="rect">
            <a:avLst/>
          </a:prstGeom>
        </p:spPr>
      </p:pic>
      <p:sp>
        <p:nvSpPr>
          <p:cNvPr id="16" name="テキスト ボックス 6"/>
          <p:cNvSpPr txBox="1">
            <a:spLocks noChangeArrowheads="1"/>
          </p:cNvSpPr>
          <p:nvPr/>
        </p:nvSpPr>
        <p:spPr bwMode="auto">
          <a:xfrm>
            <a:off x="189855" y="2696181"/>
            <a:ext cx="509334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ja-JP" sz="1600" spc="-50" dirty="0"/>
              <a:t>This international symposium aims to bring together leading researchers actively working in the field of emergent phenomena in correlated quantum materials. It will provide a forum for sharing new ideas, discussing the latest developments, and exploring future research directions.</a:t>
            </a:r>
          </a:p>
          <a:p>
            <a:pPr algn="just"/>
            <a:endParaRPr lang="en-US" altLang="ja-JP" sz="1600" dirty="0"/>
          </a:p>
          <a:p>
            <a:pPr algn="just"/>
            <a:r>
              <a:rPr lang="en-US" altLang="ja-JP" sz="1600" dirty="0"/>
              <a:t>The topics of the symposium include, but are not limited to: </a:t>
            </a:r>
          </a:p>
          <a:p>
            <a:pPr marL="285750" indent="-285750" algn="just">
              <a:buFont typeface="Calibri" panose="020F0502020204030204" pitchFamily="34" charset="0"/>
              <a:buChar char="–"/>
            </a:pPr>
            <a:r>
              <a:rPr lang="en-US" altLang="ja-JP" sz="1600" dirty="0"/>
              <a:t>Novel magnetic textures, </a:t>
            </a:r>
            <a:r>
              <a:rPr lang="en-US" altLang="ja-JP" sz="1600" dirty="0" err="1"/>
              <a:t>spintronicsInterfaces</a:t>
            </a:r>
            <a:r>
              <a:rPr lang="en-US" altLang="ja-JP" sz="1600" dirty="0"/>
              <a:t>, layered systems, superstructures</a:t>
            </a:r>
          </a:p>
          <a:p>
            <a:pPr marL="285750" indent="-285750" algn="just">
              <a:buFont typeface="Calibri" panose="020F0502020204030204" pitchFamily="34" charset="0"/>
              <a:buChar char="–"/>
            </a:pPr>
            <a:r>
              <a:rPr lang="en-US" altLang="ja-JP" sz="1600" dirty="0"/>
              <a:t>Nonequilibrium quantum </a:t>
            </a:r>
            <a:r>
              <a:rPr lang="en-US" altLang="ja-JP" sz="1600" dirty="0" err="1"/>
              <a:t>phenomenaSpintronics</a:t>
            </a:r>
            <a:endParaRPr lang="en-US" altLang="ja-JP" sz="1600" dirty="0"/>
          </a:p>
          <a:p>
            <a:pPr marL="285750" indent="-285750" algn="just">
              <a:buFont typeface="Calibri" panose="020F0502020204030204" pitchFamily="34" charset="0"/>
              <a:buChar char="–"/>
            </a:pPr>
            <a:r>
              <a:rPr lang="en-US" altLang="ja-JP" sz="1600" dirty="0"/>
              <a:t>Novel experimental techniques</a:t>
            </a:r>
          </a:p>
          <a:p>
            <a:pPr marL="285750" indent="-285750" algn="just">
              <a:buFont typeface="Calibri" panose="020F0502020204030204" pitchFamily="34" charset="0"/>
              <a:buChar char="–"/>
            </a:pPr>
            <a:r>
              <a:rPr lang="en-US" altLang="ja-JP" sz="1600" dirty="0"/>
              <a:t>Topological materials</a:t>
            </a:r>
          </a:p>
          <a:p>
            <a:pPr marL="285750" indent="-285750" algn="just">
              <a:buFont typeface="Calibri" panose="020F0502020204030204" pitchFamily="34" charset="0"/>
              <a:buChar char="–"/>
            </a:pPr>
            <a:r>
              <a:rPr lang="en-US" altLang="ja-JP" sz="1600" dirty="0"/>
              <a:t>Emergent superconductors</a:t>
            </a: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00" y="4709732"/>
            <a:ext cx="3352800" cy="1628586"/>
          </a:xfrm>
          <a:prstGeom prst="rect">
            <a:avLst/>
          </a:prstGeom>
        </p:spPr>
      </p:pic>
      <p:sp>
        <p:nvSpPr>
          <p:cNvPr id="18" name="テキスト ボックス 9"/>
          <p:cNvSpPr txBox="1">
            <a:spLocks noChangeArrowheads="1"/>
          </p:cNvSpPr>
          <p:nvPr/>
        </p:nvSpPr>
        <p:spPr bwMode="auto">
          <a:xfrm>
            <a:off x="5537200" y="6381328"/>
            <a:ext cx="3352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Fig. 2</a:t>
            </a:r>
            <a:r>
              <a:rPr lang="ja-JP" altLang="en-US" sz="14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　</a:t>
            </a:r>
            <a:r>
              <a:rPr lang="en-US" altLang="ja-JP" sz="1400" dirty="0">
                <a:latin typeface="Calibri" pitchFamily="34" charset="0"/>
                <a:ea typeface="HGP明朝E" pitchFamily="18" charset="-128"/>
                <a:cs typeface="Calibri" pitchFamily="34" charset="0"/>
              </a:rPr>
              <a:t>The caption of figure 2.</a:t>
            </a:r>
            <a:endParaRPr lang="ja-JP" altLang="en-US" sz="1400" dirty="0">
              <a:latin typeface="Calibri" pitchFamily="34" charset="0"/>
              <a:ea typeface="HGP明朝E" pitchFamily="18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17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162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acumin-pro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Terakura</dc:creator>
  <cp:lastModifiedBy>Chieko Terakura</cp:lastModifiedBy>
  <cp:revision>7</cp:revision>
  <cp:lastPrinted>2019-02-13T09:03:44Z</cp:lastPrinted>
  <dcterms:created xsi:type="dcterms:W3CDTF">2019-02-13T08:54:27Z</dcterms:created>
  <dcterms:modified xsi:type="dcterms:W3CDTF">2025-02-19T12:04:56Z</dcterms:modified>
</cp:coreProperties>
</file>